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57" r:id="rId4"/>
    <p:sldId id="261" r:id="rId5"/>
    <p:sldId id="258" r:id="rId6"/>
    <p:sldId id="260" r:id="rId7"/>
    <p:sldId id="265" r:id="rId8"/>
    <p:sldId id="267" r:id="rId9"/>
    <p:sldId id="269" r:id="rId10"/>
    <p:sldId id="271" r:id="rId11"/>
    <p:sldId id="263" r:id="rId12"/>
  </p:sldIdLst>
  <p:sldSz cx="9217025" cy="51847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CD2"/>
    <a:srgbClr val="007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2" autoAdjust="0"/>
    <p:restoredTop sz="87232" autoAdjust="0"/>
  </p:normalViewPr>
  <p:slideViewPr>
    <p:cSldViewPr>
      <p:cViewPr varScale="1">
        <p:scale>
          <a:sx n="128" d="100"/>
          <a:sy n="128" d="100"/>
        </p:scale>
        <p:origin x="624" y="120"/>
      </p:cViewPr>
      <p:guideLst>
        <p:guide orient="horz" pos="163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10717-51A5-43FD-9FE8-238C9E6CFB83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229757A-1ACE-44D2-8F46-857D264A0C4A}">
      <dgm:prSet phldrT="[Text]" custT="1"/>
      <dgm:spPr/>
      <dgm:t>
        <a:bodyPr/>
        <a:lstStyle/>
        <a:p>
          <a:r>
            <a:rPr lang="en-GB" sz="1400" dirty="0" smtClean="0"/>
            <a:t>Governance and Accountability</a:t>
          </a:r>
          <a:endParaRPr lang="en-GB" sz="1400" dirty="0"/>
        </a:p>
      </dgm:t>
    </dgm:pt>
    <dgm:pt modelId="{6CDD80A6-B4CA-4B03-97A8-EC9413BEB33E}" type="parTrans" cxnId="{223B6386-1CFD-44C7-ABE3-8B1544C2920A}">
      <dgm:prSet/>
      <dgm:spPr/>
      <dgm:t>
        <a:bodyPr/>
        <a:lstStyle/>
        <a:p>
          <a:endParaRPr lang="en-GB" sz="1400"/>
        </a:p>
      </dgm:t>
    </dgm:pt>
    <dgm:pt modelId="{24345EDA-AAE1-4201-958D-8950CA89895D}" type="sibTrans" cxnId="{223B6386-1CFD-44C7-ABE3-8B1544C2920A}">
      <dgm:prSet/>
      <dgm:spPr/>
      <dgm:t>
        <a:bodyPr/>
        <a:lstStyle/>
        <a:p>
          <a:endParaRPr lang="en-GB" sz="1400"/>
        </a:p>
      </dgm:t>
    </dgm:pt>
    <dgm:pt modelId="{91BE1AC8-0D73-4EF6-9091-8225D9186209}">
      <dgm:prSet phldrT="[Text]" custT="1"/>
      <dgm:spPr/>
      <dgm:t>
        <a:bodyPr/>
        <a:lstStyle/>
        <a:p>
          <a:r>
            <a:rPr lang="en-GB" sz="1400" dirty="0" smtClean="0"/>
            <a:t>Finance</a:t>
          </a:r>
          <a:endParaRPr lang="en-GB" sz="1400" dirty="0"/>
        </a:p>
      </dgm:t>
    </dgm:pt>
    <dgm:pt modelId="{57ED4079-351A-425D-AF48-F122AA019C2F}" type="parTrans" cxnId="{7B1CBB88-2D71-415E-ACD6-F0F3A7027B40}">
      <dgm:prSet/>
      <dgm:spPr/>
      <dgm:t>
        <a:bodyPr/>
        <a:lstStyle/>
        <a:p>
          <a:endParaRPr lang="en-GB" sz="1400"/>
        </a:p>
      </dgm:t>
    </dgm:pt>
    <dgm:pt modelId="{386900A0-ACF3-4D76-9B3C-A0071C512F13}" type="sibTrans" cxnId="{7B1CBB88-2D71-415E-ACD6-F0F3A7027B40}">
      <dgm:prSet/>
      <dgm:spPr/>
      <dgm:t>
        <a:bodyPr/>
        <a:lstStyle/>
        <a:p>
          <a:endParaRPr lang="en-GB" sz="1400"/>
        </a:p>
      </dgm:t>
    </dgm:pt>
    <dgm:pt modelId="{5316055D-8609-44A7-A451-F3EC43F7358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dirty="0" smtClean="0"/>
            <a:t>Service redesign</a:t>
          </a:r>
        </a:p>
      </dgm:t>
    </dgm:pt>
    <dgm:pt modelId="{F5880986-62A5-4CAD-A523-B1163461B80C}" type="parTrans" cxnId="{6C0DAFF1-38CB-419D-B599-67CF49329F00}">
      <dgm:prSet/>
      <dgm:spPr/>
      <dgm:t>
        <a:bodyPr/>
        <a:lstStyle/>
        <a:p>
          <a:endParaRPr lang="en-GB" sz="1400"/>
        </a:p>
      </dgm:t>
    </dgm:pt>
    <dgm:pt modelId="{A0FF33A0-08C9-408D-8DA2-7A79E0159576}" type="sibTrans" cxnId="{6C0DAFF1-38CB-419D-B599-67CF49329F00}">
      <dgm:prSet/>
      <dgm:spPr/>
      <dgm:t>
        <a:bodyPr/>
        <a:lstStyle/>
        <a:p>
          <a:endParaRPr lang="en-GB" sz="1400"/>
        </a:p>
      </dgm:t>
    </dgm:pt>
    <dgm:pt modelId="{7481167B-0C4A-490D-9DFB-9756CB55BA17}">
      <dgm:prSet phldrT="[Text]" custT="1"/>
      <dgm:spPr/>
      <dgm:t>
        <a:bodyPr/>
        <a:lstStyle/>
        <a:p>
          <a:r>
            <a:rPr lang="en-GB" sz="1400" dirty="0" smtClean="0"/>
            <a:t>Workforce</a:t>
          </a:r>
        </a:p>
      </dgm:t>
    </dgm:pt>
    <dgm:pt modelId="{0A4889CF-AA01-422B-B15C-07969CEE8E9A}" type="parTrans" cxnId="{8D124985-05BA-4157-8FDF-3C748B12A759}">
      <dgm:prSet/>
      <dgm:spPr/>
      <dgm:t>
        <a:bodyPr/>
        <a:lstStyle/>
        <a:p>
          <a:endParaRPr lang="en-GB" sz="1400"/>
        </a:p>
      </dgm:t>
    </dgm:pt>
    <dgm:pt modelId="{4E0B32F4-ADBC-4B5A-8E5B-7923A8C51BCD}" type="sibTrans" cxnId="{8D124985-05BA-4157-8FDF-3C748B12A759}">
      <dgm:prSet/>
      <dgm:spPr/>
      <dgm:t>
        <a:bodyPr/>
        <a:lstStyle/>
        <a:p>
          <a:endParaRPr lang="en-GB" sz="1400"/>
        </a:p>
      </dgm:t>
    </dgm:pt>
    <dgm:pt modelId="{A348B7D5-2DE0-4516-A668-A9599FC591B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dirty="0" smtClean="0"/>
            <a:t>Performance management</a:t>
          </a:r>
        </a:p>
      </dgm:t>
    </dgm:pt>
    <dgm:pt modelId="{78CBC083-C49A-4856-BA53-7D80E4D62395}" type="parTrans" cxnId="{4EC00870-DF42-44BD-B57F-0FAE90DE8562}">
      <dgm:prSet/>
      <dgm:spPr/>
      <dgm:t>
        <a:bodyPr/>
        <a:lstStyle/>
        <a:p>
          <a:endParaRPr lang="en-GB" sz="1400"/>
        </a:p>
      </dgm:t>
    </dgm:pt>
    <dgm:pt modelId="{65D51C83-D91C-4A69-ACED-03CD05BA3FAD}" type="sibTrans" cxnId="{4EC00870-DF42-44BD-B57F-0FAE90DE8562}">
      <dgm:prSet/>
      <dgm:spPr/>
      <dgm:t>
        <a:bodyPr/>
        <a:lstStyle/>
        <a:p>
          <a:endParaRPr lang="en-GB" sz="1400"/>
        </a:p>
      </dgm:t>
    </dgm:pt>
    <dgm:pt modelId="{EE8A9685-9F79-4B06-B64B-26A0BE3A42F4}" type="pres">
      <dgm:prSet presAssocID="{E5310717-51A5-43FD-9FE8-238C9E6CFB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2483DAF-B556-4F8D-B5C4-9904359451FE}" type="pres">
      <dgm:prSet presAssocID="{7229757A-1ACE-44D2-8F46-857D264A0C4A}" presName="node" presStyleLbl="node1" presStyleIdx="0" presStyleCnt="5" custScaleX="110000" custScaleY="110000" custRadScaleRad="103529" custRadScaleInc="-23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E1922B-E590-41B9-9C60-2A3FB2775921}" type="pres">
      <dgm:prSet presAssocID="{7229757A-1ACE-44D2-8F46-857D264A0C4A}" presName="spNode" presStyleCnt="0"/>
      <dgm:spPr/>
      <dgm:t>
        <a:bodyPr/>
        <a:lstStyle/>
        <a:p>
          <a:endParaRPr lang="en-GB"/>
        </a:p>
      </dgm:t>
    </dgm:pt>
    <dgm:pt modelId="{7BE572F2-9ECF-4A23-82C3-3CAFF6969680}" type="pres">
      <dgm:prSet presAssocID="{24345EDA-AAE1-4201-958D-8950CA89895D}" presName="sibTrans" presStyleLbl="sibTrans1D1" presStyleIdx="0" presStyleCnt="5"/>
      <dgm:spPr/>
      <dgm:t>
        <a:bodyPr/>
        <a:lstStyle/>
        <a:p>
          <a:endParaRPr lang="en-GB"/>
        </a:p>
      </dgm:t>
    </dgm:pt>
    <dgm:pt modelId="{EB733216-8604-4CA1-8DC2-0F7603A21C5C}" type="pres">
      <dgm:prSet presAssocID="{91BE1AC8-0D73-4EF6-9091-8225D9186209}" presName="node" presStyleLbl="node1" presStyleIdx="1" presStyleCnt="5" custScaleX="110000" custScaleY="110000" custRadScaleRad="98255" custRadScaleInc="35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89EEE7-2A46-49B8-A9DF-A123EA14697F}" type="pres">
      <dgm:prSet presAssocID="{91BE1AC8-0D73-4EF6-9091-8225D9186209}" presName="spNode" presStyleCnt="0"/>
      <dgm:spPr/>
      <dgm:t>
        <a:bodyPr/>
        <a:lstStyle/>
        <a:p>
          <a:endParaRPr lang="en-GB"/>
        </a:p>
      </dgm:t>
    </dgm:pt>
    <dgm:pt modelId="{A62DDFDA-D8DD-4B96-B77C-8A7387353C6B}" type="pres">
      <dgm:prSet presAssocID="{386900A0-ACF3-4D76-9B3C-A0071C512F13}" presName="sibTrans" presStyleLbl="sibTrans1D1" presStyleIdx="1" presStyleCnt="5"/>
      <dgm:spPr/>
      <dgm:t>
        <a:bodyPr/>
        <a:lstStyle/>
        <a:p>
          <a:endParaRPr lang="en-GB"/>
        </a:p>
      </dgm:t>
    </dgm:pt>
    <dgm:pt modelId="{B74829A8-9031-43C2-BD44-172694876C91}" type="pres">
      <dgm:prSet presAssocID="{5316055D-8609-44A7-A451-F3EC43F73588}" presName="node" presStyleLbl="node1" presStyleIdx="2" presStyleCnt="5" custScaleX="110000" custScaleY="110000" custRadScaleRad="96444" custRadScaleInc="-212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0D578E-1AC0-4E05-8AB3-24C0E5F23385}" type="pres">
      <dgm:prSet presAssocID="{5316055D-8609-44A7-A451-F3EC43F73588}" presName="spNode" presStyleCnt="0"/>
      <dgm:spPr/>
      <dgm:t>
        <a:bodyPr/>
        <a:lstStyle/>
        <a:p>
          <a:endParaRPr lang="en-GB"/>
        </a:p>
      </dgm:t>
    </dgm:pt>
    <dgm:pt modelId="{23CD32D3-6A30-4D65-957D-F5C4B7BB0AB6}" type="pres">
      <dgm:prSet presAssocID="{A0FF33A0-08C9-408D-8DA2-7A79E0159576}" presName="sibTrans" presStyleLbl="sibTrans1D1" presStyleIdx="2" presStyleCnt="5"/>
      <dgm:spPr/>
      <dgm:t>
        <a:bodyPr/>
        <a:lstStyle/>
        <a:p>
          <a:endParaRPr lang="en-GB"/>
        </a:p>
      </dgm:t>
    </dgm:pt>
    <dgm:pt modelId="{F333BA88-08EE-401F-B84B-EA0C19FCAA1E}" type="pres">
      <dgm:prSet presAssocID="{7481167B-0C4A-490D-9DFB-9756CB55BA17}" presName="node" presStyleLbl="node1" presStyleIdx="3" presStyleCnt="5" custScaleX="110000" custScaleY="110000" custRadScaleRad="96540" custRadScaleInc="197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A4A141-A7D3-4566-86A8-18ACCFDBA128}" type="pres">
      <dgm:prSet presAssocID="{7481167B-0C4A-490D-9DFB-9756CB55BA17}" presName="spNode" presStyleCnt="0"/>
      <dgm:spPr/>
      <dgm:t>
        <a:bodyPr/>
        <a:lstStyle/>
        <a:p>
          <a:endParaRPr lang="en-GB"/>
        </a:p>
      </dgm:t>
    </dgm:pt>
    <dgm:pt modelId="{FA28F24B-4EEF-4702-9C34-2A5410A5D812}" type="pres">
      <dgm:prSet presAssocID="{4E0B32F4-ADBC-4B5A-8E5B-7923A8C51BCD}" presName="sibTrans" presStyleLbl="sibTrans1D1" presStyleIdx="3" presStyleCnt="5"/>
      <dgm:spPr/>
      <dgm:t>
        <a:bodyPr/>
        <a:lstStyle/>
        <a:p>
          <a:endParaRPr lang="en-GB"/>
        </a:p>
      </dgm:t>
    </dgm:pt>
    <dgm:pt modelId="{52E8F3C7-EDB8-4C15-9A68-AC7D05A8ABC6}" type="pres">
      <dgm:prSet presAssocID="{A348B7D5-2DE0-4516-A668-A9599FC591B6}" presName="node" presStyleLbl="node1" presStyleIdx="4" presStyleCnt="5" custScaleX="110000" custScaleY="110000" custRadScaleRad="100163" custRadScaleInc="-49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19D32E-9E1D-4266-9C8C-C78AFFF2B492}" type="pres">
      <dgm:prSet presAssocID="{A348B7D5-2DE0-4516-A668-A9599FC591B6}" presName="spNode" presStyleCnt="0"/>
      <dgm:spPr/>
      <dgm:t>
        <a:bodyPr/>
        <a:lstStyle/>
        <a:p>
          <a:endParaRPr lang="en-GB"/>
        </a:p>
      </dgm:t>
    </dgm:pt>
    <dgm:pt modelId="{6430989A-7FB8-48EA-98FD-8221D10D9F7E}" type="pres">
      <dgm:prSet presAssocID="{65D51C83-D91C-4A69-ACED-03CD05BA3FAD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D6E1A418-9033-415B-AD96-041875BE330A}" type="presOf" srcId="{5316055D-8609-44A7-A451-F3EC43F73588}" destId="{B74829A8-9031-43C2-BD44-172694876C91}" srcOrd="0" destOrd="0" presId="urn:microsoft.com/office/officeart/2005/8/layout/cycle6"/>
    <dgm:cxn modelId="{8D124985-05BA-4157-8FDF-3C748B12A759}" srcId="{E5310717-51A5-43FD-9FE8-238C9E6CFB83}" destId="{7481167B-0C4A-490D-9DFB-9756CB55BA17}" srcOrd="3" destOrd="0" parTransId="{0A4889CF-AA01-422B-B15C-07969CEE8E9A}" sibTransId="{4E0B32F4-ADBC-4B5A-8E5B-7923A8C51BCD}"/>
    <dgm:cxn modelId="{7B1CBB88-2D71-415E-ACD6-F0F3A7027B40}" srcId="{E5310717-51A5-43FD-9FE8-238C9E6CFB83}" destId="{91BE1AC8-0D73-4EF6-9091-8225D9186209}" srcOrd="1" destOrd="0" parTransId="{57ED4079-351A-425D-AF48-F122AA019C2F}" sibTransId="{386900A0-ACF3-4D76-9B3C-A0071C512F13}"/>
    <dgm:cxn modelId="{B61A8222-CCE6-4290-B515-6E69D2DD092B}" type="presOf" srcId="{24345EDA-AAE1-4201-958D-8950CA89895D}" destId="{7BE572F2-9ECF-4A23-82C3-3CAFF6969680}" srcOrd="0" destOrd="0" presId="urn:microsoft.com/office/officeart/2005/8/layout/cycle6"/>
    <dgm:cxn modelId="{324225E1-3060-4D63-8932-ADE4D426D4C7}" type="presOf" srcId="{4E0B32F4-ADBC-4B5A-8E5B-7923A8C51BCD}" destId="{FA28F24B-4EEF-4702-9C34-2A5410A5D812}" srcOrd="0" destOrd="0" presId="urn:microsoft.com/office/officeart/2005/8/layout/cycle6"/>
    <dgm:cxn modelId="{72F895C8-C1A2-4D9D-A712-C974529903FF}" type="presOf" srcId="{7229757A-1ACE-44D2-8F46-857D264A0C4A}" destId="{E2483DAF-B556-4F8D-B5C4-9904359451FE}" srcOrd="0" destOrd="0" presId="urn:microsoft.com/office/officeart/2005/8/layout/cycle6"/>
    <dgm:cxn modelId="{6C0DAFF1-38CB-419D-B599-67CF49329F00}" srcId="{E5310717-51A5-43FD-9FE8-238C9E6CFB83}" destId="{5316055D-8609-44A7-A451-F3EC43F73588}" srcOrd="2" destOrd="0" parTransId="{F5880986-62A5-4CAD-A523-B1163461B80C}" sibTransId="{A0FF33A0-08C9-408D-8DA2-7A79E0159576}"/>
    <dgm:cxn modelId="{4EC00870-DF42-44BD-B57F-0FAE90DE8562}" srcId="{E5310717-51A5-43FD-9FE8-238C9E6CFB83}" destId="{A348B7D5-2DE0-4516-A668-A9599FC591B6}" srcOrd="4" destOrd="0" parTransId="{78CBC083-C49A-4856-BA53-7D80E4D62395}" sibTransId="{65D51C83-D91C-4A69-ACED-03CD05BA3FAD}"/>
    <dgm:cxn modelId="{223B6386-1CFD-44C7-ABE3-8B1544C2920A}" srcId="{E5310717-51A5-43FD-9FE8-238C9E6CFB83}" destId="{7229757A-1ACE-44D2-8F46-857D264A0C4A}" srcOrd="0" destOrd="0" parTransId="{6CDD80A6-B4CA-4B03-97A8-EC9413BEB33E}" sibTransId="{24345EDA-AAE1-4201-958D-8950CA89895D}"/>
    <dgm:cxn modelId="{C8DB2538-4FF1-4B10-B172-E0C59B9878AF}" type="presOf" srcId="{65D51C83-D91C-4A69-ACED-03CD05BA3FAD}" destId="{6430989A-7FB8-48EA-98FD-8221D10D9F7E}" srcOrd="0" destOrd="0" presId="urn:microsoft.com/office/officeart/2005/8/layout/cycle6"/>
    <dgm:cxn modelId="{E259F3A5-9721-454F-A37E-8CF5863ED03E}" type="presOf" srcId="{E5310717-51A5-43FD-9FE8-238C9E6CFB83}" destId="{EE8A9685-9F79-4B06-B64B-26A0BE3A42F4}" srcOrd="0" destOrd="0" presId="urn:microsoft.com/office/officeart/2005/8/layout/cycle6"/>
    <dgm:cxn modelId="{7B240848-FBA4-4163-9A67-715BC4855C64}" type="presOf" srcId="{A0FF33A0-08C9-408D-8DA2-7A79E0159576}" destId="{23CD32D3-6A30-4D65-957D-F5C4B7BB0AB6}" srcOrd="0" destOrd="0" presId="urn:microsoft.com/office/officeart/2005/8/layout/cycle6"/>
    <dgm:cxn modelId="{0D01EF61-9C75-4601-8013-60337A1890B9}" type="presOf" srcId="{7481167B-0C4A-490D-9DFB-9756CB55BA17}" destId="{F333BA88-08EE-401F-B84B-EA0C19FCAA1E}" srcOrd="0" destOrd="0" presId="urn:microsoft.com/office/officeart/2005/8/layout/cycle6"/>
    <dgm:cxn modelId="{08580E26-7779-4156-B366-7112E1698C05}" type="presOf" srcId="{91BE1AC8-0D73-4EF6-9091-8225D9186209}" destId="{EB733216-8604-4CA1-8DC2-0F7603A21C5C}" srcOrd="0" destOrd="0" presId="urn:microsoft.com/office/officeart/2005/8/layout/cycle6"/>
    <dgm:cxn modelId="{6D963928-A01E-4133-9A73-EA66386A024A}" type="presOf" srcId="{A348B7D5-2DE0-4516-A668-A9599FC591B6}" destId="{52E8F3C7-EDB8-4C15-9A68-AC7D05A8ABC6}" srcOrd="0" destOrd="0" presId="urn:microsoft.com/office/officeart/2005/8/layout/cycle6"/>
    <dgm:cxn modelId="{EA765846-DEB3-45EF-9AC2-CEB6C4C915C0}" type="presOf" srcId="{386900A0-ACF3-4D76-9B3C-A0071C512F13}" destId="{A62DDFDA-D8DD-4B96-B77C-8A7387353C6B}" srcOrd="0" destOrd="0" presId="urn:microsoft.com/office/officeart/2005/8/layout/cycle6"/>
    <dgm:cxn modelId="{D875AF7E-3377-4CB2-B782-BF9ED2F5EAD4}" type="presParOf" srcId="{EE8A9685-9F79-4B06-B64B-26A0BE3A42F4}" destId="{E2483DAF-B556-4F8D-B5C4-9904359451FE}" srcOrd="0" destOrd="0" presId="urn:microsoft.com/office/officeart/2005/8/layout/cycle6"/>
    <dgm:cxn modelId="{6C6F2AF1-FB17-4C9C-9583-EF9910CE2E00}" type="presParOf" srcId="{EE8A9685-9F79-4B06-B64B-26A0BE3A42F4}" destId="{2FE1922B-E590-41B9-9C60-2A3FB2775921}" srcOrd="1" destOrd="0" presId="urn:microsoft.com/office/officeart/2005/8/layout/cycle6"/>
    <dgm:cxn modelId="{1EA569C9-4F4B-495C-A564-B8C9955F6D8F}" type="presParOf" srcId="{EE8A9685-9F79-4B06-B64B-26A0BE3A42F4}" destId="{7BE572F2-9ECF-4A23-82C3-3CAFF6969680}" srcOrd="2" destOrd="0" presId="urn:microsoft.com/office/officeart/2005/8/layout/cycle6"/>
    <dgm:cxn modelId="{A78CAB20-BFCD-4639-90F2-0868A99507D3}" type="presParOf" srcId="{EE8A9685-9F79-4B06-B64B-26A0BE3A42F4}" destId="{EB733216-8604-4CA1-8DC2-0F7603A21C5C}" srcOrd="3" destOrd="0" presId="urn:microsoft.com/office/officeart/2005/8/layout/cycle6"/>
    <dgm:cxn modelId="{A8CF7C3E-4288-45EF-8763-4B4E982D48F9}" type="presParOf" srcId="{EE8A9685-9F79-4B06-B64B-26A0BE3A42F4}" destId="{BF89EEE7-2A46-49B8-A9DF-A123EA14697F}" srcOrd="4" destOrd="0" presId="urn:microsoft.com/office/officeart/2005/8/layout/cycle6"/>
    <dgm:cxn modelId="{919A5066-1BE8-4A3D-89C2-42CAF1C4DAD9}" type="presParOf" srcId="{EE8A9685-9F79-4B06-B64B-26A0BE3A42F4}" destId="{A62DDFDA-D8DD-4B96-B77C-8A7387353C6B}" srcOrd="5" destOrd="0" presId="urn:microsoft.com/office/officeart/2005/8/layout/cycle6"/>
    <dgm:cxn modelId="{273F12F9-D06F-499D-A80A-BFB9B7927CF7}" type="presParOf" srcId="{EE8A9685-9F79-4B06-B64B-26A0BE3A42F4}" destId="{B74829A8-9031-43C2-BD44-172694876C91}" srcOrd="6" destOrd="0" presId="urn:microsoft.com/office/officeart/2005/8/layout/cycle6"/>
    <dgm:cxn modelId="{991D680A-C164-4FCF-A8FF-4EEEC1829ADB}" type="presParOf" srcId="{EE8A9685-9F79-4B06-B64B-26A0BE3A42F4}" destId="{500D578E-1AC0-4E05-8AB3-24C0E5F23385}" srcOrd="7" destOrd="0" presId="urn:microsoft.com/office/officeart/2005/8/layout/cycle6"/>
    <dgm:cxn modelId="{47B8DF1E-7EE9-4E1B-BF11-58C6EF3AFD6C}" type="presParOf" srcId="{EE8A9685-9F79-4B06-B64B-26A0BE3A42F4}" destId="{23CD32D3-6A30-4D65-957D-F5C4B7BB0AB6}" srcOrd="8" destOrd="0" presId="urn:microsoft.com/office/officeart/2005/8/layout/cycle6"/>
    <dgm:cxn modelId="{26CD2A57-E4E4-49A5-A7DF-CAC52E67D804}" type="presParOf" srcId="{EE8A9685-9F79-4B06-B64B-26A0BE3A42F4}" destId="{F333BA88-08EE-401F-B84B-EA0C19FCAA1E}" srcOrd="9" destOrd="0" presId="urn:microsoft.com/office/officeart/2005/8/layout/cycle6"/>
    <dgm:cxn modelId="{7E8BD6AF-A061-4289-A74A-BD4E5D223F5E}" type="presParOf" srcId="{EE8A9685-9F79-4B06-B64B-26A0BE3A42F4}" destId="{6BA4A141-A7D3-4566-86A8-18ACCFDBA128}" srcOrd="10" destOrd="0" presId="urn:microsoft.com/office/officeart/2005/8/layout/cycle6"/>
    <dgm:cxn modelId="{CC04AD3F-AAFF-4FAA-AB80-A9FF2ADBB2ED}" type="presParOf" srcId="{EE8A9685-9F79-4B06-B64B-26A0BE3A42F4}" destId="{FA28F24B-4EEF-4702-9C34-2A5410A5D812}" srcOrd="11" destOrd="0" presId="urn:microsoft.com/office/officeart/2005/8/layout/cycle6"/>
    <dgm:cxn modelId="{9B583FDD-67AD-486D-BB6C-27A09D37C7EC}" type="presParOf" srcId="{EE8A9685-9F79-4B06-B64B-26A0BE3A42F4}" destId="{52E8F3C7-EDB8-4C15-9A68-AC7D05A8ABC6}" srcOrd="12" destOrd="0" presId="urn:microsoft.com/office/officeart/2005/8/layout/cycle6"/>
    <dgm:cxn modelId="{46271CCC-EA62-47C2-9817-BF1F427001D4}" type="presParOf" srcId="{EE8A9685-9F79-4B06-B64B-26A0BE3A42F4}" destId="{F319D32E-9E1D-4266-9C8C-C78AFFF2B492}" srcOrd="13" destOrd="0" presId="urn:microsoft.com/office/officeart/2005/8/layout/cycle6"/>
    <dgm:cxn modelId="{98680EFB-97F8-44B9-8038-795245F988FE}" type="presParOf" srcId="{EE8A9685-9F79-4B06-B64B-26A0BE3A42F4}" destId="{6430989A-7FB8-48EA-98FD-8221D10D9F7E}" srcOrd="14" destOrd="0" presId="urn:microsoft.com/office/officeart/2005/8/layout/cycle6"/>
  </dgm:cxnLst>
  <dgm:bg>
    <a:effectLst>
      <a:glow>
        <a:schemeClr val="accent1">
          <a:alpha val="40000"/>
        </a:schemeClr>
      </a:glow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1B4B1C-9BFA-4204-AF07-2C8D95326D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43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B4B1C-9BFA-4204-AF07-2C8D95326D7E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121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B4B1C-9BFA-4204-AF07-2C8D95326D7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062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B4B1C-9BFA-4204-AF07-2C8D95326D7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374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B4B1C-9BFA-4204-AF07-2C8D95326D7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535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B4B1C-9BFA-4204-AF07-2C8D95326D7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442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AudScot_315U_60%.jpg                                           0011B1C0Macintosh HD                   C10B7EE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343400"/>
            <a:ext cx="21209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Swirls2.jpg                                                    005B7C68Macintosh HD                   C83AFA24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8613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9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3EDA-0635-4937-92A4-47ED24CFE164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1369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 Exhibits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5999" y="1079998"/>
            <a:ext cx="3240000" cy="3600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0AD6-86AA-4667-9A4D-4155096F3B3C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55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3780000" y="1079499"/>
            <a:ext cx="5040000" cy="360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89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 Exhibits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9D12-442F-4E58-AF89-2C3E5F56A44F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55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1"/>
          </p:nvPr>
        </p:nvSpPr>
        <p:spPr>
          <a:xfrm>
            <a:off x="4860000" y="1079499"/>
            <a:ext cx="3960000" cy="360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306000" y="1080219"/>
            <a:ext cx="3960000" cy="360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1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E591A-26D6-42C7-A432-2AFEC982763F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266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79500"/>
            <a:ext cx="8523288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724400"/>
            <a:ext cx="6778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00728F"/>
                </a:solidFill>
                <a:latin typeface="+mn-lt"/>
              </a:defRPr>
            </a:lvl1pPr>
          </a:lstStyle>
          <a:p>
            <a:pPr>
              <a:defRPr/>
            </a:pPr>
            <a:fld id="{60A2058C-6906-4159-872F-475F0CBAEF6D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358775" y="762000"/>
            <a:ext cx="8493125" cy="0"/>
          </a:xfrm>
          <a:prstGeom prst="line">
            <a:avLst/>
          </a:prstGeom>
          <a:noFill/>
          <a:ln w="19050">
            <a:solidFill>
              <a:srgbClr val="72C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664" y="288628"/>
            <a:ext cx="1676668" cy="21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5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728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800" b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neill@audit-scotland.gov.uk" TargetMode="External"/><Relationship Id="rId2" Type="http://schemas.openxmlformats.org/officeDocument/2006/relationships/hyperlink" Target="http://www.audit-scotland.gov.uk/uploads/docs/report/2015/nr_151203_health_socialca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laire.Stevens@vhscotland.org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907" y="4454785"/>
            <a:ext cx="1764918" cy="22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609600"/>
            <a:ext cx="3505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500" b="1" dirty="0" smtClean="0"/>
              <a:t>Health and Social Care integration</a:t>
            </a:r>
            <a:endParaRPr lang="en-US" alt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3624263"/>
            <a:ext cx="3225800" cy="624308"/>
          </a:xfrm>
        </p:spPr>
        <p:txBody>
          <a:bodyPr/>
          <a:lstStyle/>
          <a:p>
            <a:pPr algn="l" eaLnBrk="1" hangingPunct="1"/>
            <a:r>
              <a:rPr lang="en-US" altLang="en-US" sz="1400" dirty="0" smtClean="0">
                <a:solidFill>
                  <a:srgbClr val="72CCD2"/>
                </a:solidFill>
              </a:rPr>
              <a:t>Gordon Neill, Senior Manager</a:t>
            </a:r>
          </a:p>
          <a:p>
            <a:pPr algn="l" eaLnBrk="1" hangingPunct="1"/>
            <a:r>
              <a:rPr lang="en-US" altLang="en-US" sz="1400" dirty="0" smtClean="0">
                <a:solidFill>
                  <a:srgbClr val="72CCD2"/>
                </a:solidFill>
              </a:rPr>
              <a:t>March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9500"/>
            <a:ext cx="4951784" cy="33972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1600" dirty="0" smtClean="0"/>
              <a:t>Focus on outcomes</a:t>
            </a:r>
          </a:p>
          <a:p>
            <a:pPr>
              <a:spcAft>
                <a:spcPts val="1200"/>
              </a:spcAft>
            </a:pPr>
            <a:r>
              <a:rPr lang="en-GB" sz="1600" dirty="0" smtClean="0"/>
              <a:t>Baseline information?</a:t>
            </a:r>
            <a:endParaRPr lang="en-GB" sz="1600" dirty="0"/>
          </a:p>
          <a:p>
            <a:pPr>
              <a:spcAft>
                <a:spcPts val="1200"/>
              </a:spcAft>
            </a:pPr>
            <a:r>
              <a:rPr lang="en-GB" sz="1600" dirty="0" smtClean="0"/>
              <a:t>Are the right measures being used?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Shift towards prevention?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Shift from acute to community-based care?</a:t>
            </a:r>
          </a:p>
          <a:p>
            <a:pPr marL="0" indent="0">
              <a:spcAft>
                <a:spcPts val="1200"/>
              </a:spcAft>
            </a:pPr>
            <a:r>
              <a:rPr lang="en-GB" sz="1600" dirty="0" smtClean="0"/>
              <a:t>Targets? What will success look like?</a:t>
            </a:r>
          </a:p>
          <a:p>
            <a:pPr marL="0" indent="0"/>
            <a:r>
              <a:rPr lang="en-GB" sz="1600" dirty="0" smtClean="0"/>
              <a:t>Need for networking and sharing of good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10</a:t>
            </a:fld>
            <a:endParaRPr lang="en-US" altLang="en-US" sz="140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2568" y="1080219"/>
            <a:ext cx="3600400" cy="26776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GB" dirty="0" smtClean="0"/>
              <a:t>Nine outcomes, including:</a:t>
            </a:r>
          </a:p>
          <a:p>
            <a:r>
              <a:rPr lang="en-GB" sz="1600" i="1" dirty="0" smtClean="0"/>
              <a:t>1. People are able to look after and improve their own health &amp; wellbeing and live in good health for longer.</a:t>
            </a:r>
          </a:p>
          <a:p>
            <a:r>
              <a:rPr lang="en-GB" sz="1600" i="1" dirty="0" smtClean="0"/>
              <a:t>4. Health &amp; social care services contribute to reducing health inequalities.</a:t>
            </a:r>
          </a:p>
          <a:p>
            <a:r>
              <a:rPr lang="en-GB" sz="1600" i="1" dirty="0" smtClean="0"/>
              <a:t>6. People who provide unpaid care are supported to look after their own health &amp; wellbeing.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422392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936203"/>
            <a:ext cx="8523288" cy="3541266"/>
          </a:xfrm>
        </p:spPr>
        <p:txBody>
          <a:bodyPr/>
          <a:lstStyle/>
          <a:p>
            <a:r>
              <a:rPr lang="en-GB" b="1" dirty="0" smtClean="0"/>
              <a:t>Copy of </a:t>
            </a:r>
            <a:r>
              <a:rPr lang="en-GB" b="1" dirty="0"/>
              <a:t>the December 2015 </a:t>
            </a:r>
            <a:r>
              <a:rPr lang="en-GB" b="1" dirty="0" smtClean="0"/>
              <a:t>report on Audit </a:t>
            </a:r>
            <a:r>
              <a:rPr lang="en-GB" b="1" dirty="0"/>
              <a:t>S</a:t>
            </a:r>
            <a:r>
              <a:rPr lang="en-GB" b="1" dirty="0" smtClean="0"/>
              <a:t>cotland’s website: </a:t>
            </a:r>
            <a:r>
              <a:rPr lang="en-GB" b="1" dirty="0">
                <a:hlinkClick r:id="rId2"/>
              </a:rPr>
              <a:t>http://</a:t>
            </a:r>
            <a:r>
              <a:rPr lang="en-GB" b="1" dirty="0" smtClean="0">
                <a:hlinkClick r:id="rId2"/>
              </a:rPr>
              <a:t>www.audit-scotland.gov.uk/uploads/docs/report/2015/nr_151203_health_socialcare.pdf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Gordon Neill</a:t>
            </a:r>
          </a:p>
          <a:p>
            <a:r>
              <a:rPr lang="en-GB" b="1" dirty="0" smtClean="0"/>
              <a:t>Senior Manager</a:t>
            </a:r>
            <a:r>
              <a:rPr lang="en-GB" b="1" dirty="0"/>
              <a:t>, </a:t>
            </a:r>
            <a:r>
              <a:rPr lang="en-GB" b="1" dirty="0" smtClean="0"/>
              <a:t>Audit Scotland</a:t>
            </a:r>
            <a:endParaRPr lang="en-GB" b="1" dirty="0"/>
          </a:p>
          <a:p>
            <a:r>
              <a:rPr lang="en-GB" dirty="0" smtClean="0">
                <a:hlinkClick r:id="rId3"/>
              </a:rPr>
              <a:t>gneill@audit-scotland.gov.uk</a:t>
            </a:r>
            <a:r>
              <a:rPr lang="en-GB" dirty="0" smtClean="0"/>
              <a:t>		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Tel: 0131 625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1819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r>
              <a:rPr lang="en-GB" b="1" dirty="0" smtClean="0"/>
              <a:t>Claire Stevens, Voluntary Health Scotland</a:t>
            </a:r>
          </a:p>
          <a:p>
            <a:r>
              <a:rPr lang="en-GB" b="1" dirty="0" smtClean="0">
                <a:hlinkClick r:id="rId4"/>
              </a:rPr>
              <a:t>Claire.Stevens@vhscotland.org.uk</a:t>
            </a:r>
            <a:r>
              <a:rPr lang="en-GB" b="1" dirty="0" smtClean="0"/>
              <a:t>	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Tel: 0131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474 6189</a:t>
            </a:r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11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917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Significant reform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2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4" y="775473"/>
            <a:ext cx="4896544" cy="447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71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planned audits of integration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23EDA-0635-4937-92A4-47ED24CFE16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4016" y="1080219"/>
            <a:ext cx="8523288" cy="3397250"/>
          </a:xfrm>
        </p:spPr>
        <p:txBody>
          <a:bodyPr/>
          <a:lstStyle/>
          <a:p>
            <a:pPr>
              <a:buAutoNum type="arabicPeriod"/>
            </a:pPr>
            <a:r>
              <a:rPr lang="en-GB" dirty="0" smtClean="0"/>
              <a:t>December 2015 on emerging risks.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nalysis of key documents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/>
              <a:t>visits to 6 partnerships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/>
              <a:t>interviews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2. A more comprehensive audit looking at progress in 2017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3. An audit on the impact of the reforms on outcomes</a:t>
            </a:r>
            <a:endParaRPr lang="en-GB" sz="800" dirty="0" smtClean="0"/>
          </a:p>
          <a:p>
            <a:pPr marL="0" indent="0"/>
            <a:endParaRPr lang="en-GB" sz="800" dirty="0" smtClean="0"/>
          </a:p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0" indent="0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703" y="936203"/>
            <a:ext cx="2637861" cy="3723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541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792187"/>
            <a:ext cx="8856984" cy="4176464"/>
          </a:xfrm>
        </p:spPr>
        <p:txBody>
          <a:bodyPr/>
          <a:lstStyle/>
          <a:p>
            <a:pPr marL="457200" lvl="1" indent="0"/>
            <a:r>
              <a:rPr lang="en-GB" sz="1600" dirty="0" smtClean="0"/>
              <a:t>Great deal of activity: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Appointing key officers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Appointing board members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Agreeing formal integration schemes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Scottish Government guidance &amp; finance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457200" lvl="1" indent="0"/>
            <a:r>
              <a:rPr lang="en-GB" sz="1600" dirty="0" smtClean="0"/>
              <a:t>All 31 expect to ‘go live’ by April 2016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457200" lvl="1" indent="0"/>
            <a:r>
              <a:rPr lang="en-GB" sz="1600" dirty="0" smtClean="0"/>
              <a:t>Wide range of variations in: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Scope of services being integrated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Governance arrangements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Stages in agreeing underlying strategies, finance, appointing key officers.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Size and number of localities</a:t>
            </a:r>
          </a:p>
          <a:p>
            <a:pPr marL="800100" lvl="1" indent="-342900">
              <a:buFont typeface="+mj-lt"/>
              <a:buAutoNum type="arabicPeriod"/>
            </a:pPr>
            <a:endParaRPr lang="en-GB" sz="8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/>
            <a:r>
              <a:rPr lang="en-GB" sz="1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GB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4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265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5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risks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3693" y="1014153"/>
            <a:ext cx="7258407" cy="359249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1800" b="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FontTx/>
              <a:buChar char="•"/>
              <a:defRPr/>
            </a:pPr>
            <a:endParaRPr lang="en-GB" sz="1400" kern="0" dirty="0" smtClean="0"/>
          </a:p>
          <a:p>
            <a:pPr marL="0" indent="0">
              <a:defRPr/>
            </a:pPr>
            <a:endParaRPr lang="en-GB" sz="1400" kern="0" dirty="0" smtClean="0"/>
          </a:p>
          <a:p>
            <a:pPr>
              <a:buFontTx/>
              <a:buChar char="•"/>
              <a:defRPr/>
            </a:pPr>
            <a:endParaRPr lang="en-GB" sz="1800" kern="0" dirty="0" smtClean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32882731"/>
              </p:ext>
            </p:extLst>
          </p:nvPr>
        </p:nvGraphicFramePr>
        <p:xfrm>
          <a:off x="1207020" y="1007338"/>
          <a:ext cx="6774078" cy="376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3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and Accountability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6</a:t>
            </a:fld>
            <a:endParaRPr lang="en-US" altLang="en-US" sz="1400" dirty="0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232" y="1079499"/>
            <a:ext cx="4399126" cy="389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7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Some Year 1  budgets still to be agreed: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Public sector reductions and uncertainty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Set-aside budgets for acute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Different planning cycles for councils and NHS boards</a:t>
            </a:r>
          </a:p>
          <a:p>
            <a:pPr marL="0" indent="0"/>
            <a:endParaRPr lang="en-GB" sz="1600" dirty="0" smtClean="0"/>
          </a:p>
          <a:p>
            <a:pPr marL="0" indent="0"/>
            <a:r>
              <a:rPr lang="en-GB" sz="1600" dirty="0" smtClean="0"/>
              <a:t>Budgets still to be agreed for localities</a:t>
            </a:r>
          </a:p>
          <a:p>
            <a:pPr marL="0" indent="0"/>
            <a:endParaRPr lang="en-GB" sz="1600" dirty="0" smtClean="0"/>
          </a:p>
          <a:p>
            <a:pPr marL="0" indent="0"/>
            <a:r>
              <a:rPr lang="en-GB" sz="1600" dirty="0" smtClean="0"/>
              <a:t>Greater uncertainty over longer-term funding, at a time of rising demands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7</a:t>
            </a:fld>
            <a:endParaRPr lang="en-US" altLang="en-US" sz="140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0449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redesign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9499"/>
            <a:ext cx="8523288" cy="3601119"/>
          </a:xfrm>
        </p:spPr>
        <p:txBody>
          <a:bodyPr/>
          <a:lstStyle/>
          <a:p>
            <a:r>
              <a:rPr lang="en-GB" sz="1600" dirty="0" smtClean="0"/>
              <a:t>Strategic plans – tend to be descriptive and aspirational</a:t>
            </a:r>
          </a:p>
          <a:p>
            <a:endParaRPr lang="en-GB" sz="1600" dirty="0"/>
          </a:p>
          <a:p>
            <a:r>
              <a:rPr lang="en-GB" sz="1600" dirty="0" smtClean="0"/>
              <a:t>Not yet clear how services will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Reduction in hospital beds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Investment in community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Shifts in workforce</a:t>
            </a:r>
          </a:p>
          <a:p>
            <a:pPr marL="0" indent="0"/>
            <a:r>
              <a:rPr lang="en-GB" sz="1600" dirty="0" smtClean="0"/>
              <a:t>Role of: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600" dirty="0" smtClean="0"/>
              <a:t>clinicians &amp; GPs?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600" dirty="0"/>
              <a:t>v</a:t>
            </a:r>
            <a:r>
              <a:rPr lang="en-GB" sz="1600" dirty="0" smtClean="0"/>
              <a:t>oluntary sector?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600" dirty="0"/>
              <a:t>c</a:t>
            </a:r>
            <a:r>
              <a:rPr lang="en-GB" sz="1600" dirty="0" smtClean="0"/>
              <a:t>arers?</a:t>
            </a:r>
          </a:p>
          <a:p>
            <a:pPr marL="0" indent="0"/>
            <a:endParaRPr lang="en-GB" sz="1600" dirty="0" smtClean="0"/>
          </a:p>
          <a:p>
            <a:pPr marL="0" indent="0"/>
            <a:r>
              <a:rPr lang="en-GB" sz="1600" dirty="0" smtClean="0"/>
              <a:t>Continuing focus on acute sector?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0" indent="0"/>
            <a:endParaRPr lang="en-GB" sz="1600" dirty="0"/>
          </a:p>
          <a:p>
            <a:pPr marL="0" indent="0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8</a:t>
            </a:fld>
            <a:endParaRPr lang="en-US" altLang="en-US" sz="140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6582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Workforce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4195"/>
            <a:ext cx="8523288" cy="3612555"/>
          </a:xfrm>
        </p:spPr>
        <p:txBody>
          <a:bodyPr/>
          <a:lstStyle/>
          <a:p>
            <a:r>
              <a:rPr lang="en-GB" sz="1400" dirty="0" smtClean="0"/>
              <a:t>Need for workforce strategies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Coordinate </a:t>
            </a:r>
            <a:r>
              <a:rPr lang="en-GB" sz="1400" dirty="0"/>
              <a:t>diverse range of: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dirty="0"/>
              <a:t>carers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dirty="0"/>
              <a:t>voluntary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dirty="0"/>
              <a:t>NHS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dirty="0"/>
              <a:t>social work staff</a:t>
            </a:r>
          </a:p>
          <a:p>
            <a:pPr marL="0" indent="0"/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Shaped </a:t>
            </a:r>
            <a:r>
              <a:rPr lang="en-GB" sz="1400" dirty="0"/>
              <a:t>by budget </a:t>
            </a:r>
            <a:r>
              <a:rPr lang="en-GB" sz="1400" dirty="0" smtClean="0"/>
              <a:t>cuts rather </a:t>
            </a:r>
            <a:r>
              <a:rPr lang="en-GB" sz="1400" dirty="0"/>
              <a:t>than future needs</a:t>
            </a:r>
            <a:r>
              <a:rPr lang="en-GB" sz="14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Different NHS and council cultures (cuts, private sector).</a:t>
            </a:r>
          </a:p>
          <a:p>
            <a:pPr marL="0" indent="0"/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GP resources and workload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23EDA-0635-4937-92A4-47ED24CFE164}" type="slidenum">
              <a:rPr lang="en-US" altLang="en-US" smtClean="0"/>
              <a:pPr>
                <a:defRPr/>
              </a:pPr>
              <a:t>9</a:t>
            </a:fld>
            <a:endParaRPr lang="en-US" altLang="en-US" sz="1400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76" y="936203"/>
            <a:ext cx="3574222" cy="347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95160"/>
      </p:ext>
    </p:extLst>
  </p:cSld>
  <p:clrMapOvr>
    <a:masterClrMapping/>
  </p:clrMapOvr>
</p:sld>
</file>

<file path=ppt/theme/theme1.xml><?xml version="1.0" encoding="utf-8"?>
<a:theme xmlns:a="http://schemas.openxmlformats.org/drawingml/2006/main" name="AS Pres Teal">
  <a:themeElements>
    <a:clrScheme name="Audit Scotland">
      <a:dk1>
        <a:srgbClr val="000000"/>
      </a:dk1>
      <a:lt1>
        <a:srgbClr val="FFFFFF"/>
      </a:lt1>
      <a:dk2>
        <a:srgbClr val="00728F"/>
      </a:dk2>
      <a:lt2>
        <a:srgbClr val="FFFFFF"/>
      </a:lt2>
      <a:accent1>
        <a:srgbClr val="00728F"/>
      </a:accent1>
      <a:accent2>
        <a:srgbClr val="72CCD2"/>
      </a:accent2>
      <a:accent3>
        <a:srgbClr val="00994E"/>
      </a:accent3>
      <a:accent4>
        <a:srgbClr val="55294F"/>
      </a:accent4>
      <a:accent5>
        <a:srgbClr val="FBAE17"/>
      </a:accent5>
      <a:accent6>
        <a:srgbClr val="7F7F7F"/>
      </a:accent6>
      <a:hlink>
        <a:srgbClr val="00728F"/>
      </a:hlink>
      <a:folHlink>
        <a:srgbClr val="72CCD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5294F"/>
        </a:accent1>
        <a:accent2>
          <a:srgbClr val="00994E"/>
        </a:accent2>
        <a:accent3>
          <a:srgbClr val="FFFFFF"/>
        </a:accent3>
        <a:accent4>
          <a:srgbClr val="000000"/>
        </a:accent4>
        <a:accent5>
          <a:srgbClr val="B4ACB2"/>
        </a:accent5>
        <a:accent6>
          <a:srgbClr val="008A46"/>
        </a:accent6>
        <a:hlink>
          <a:srgbClr val="00728F"/>
        </a:hlink>
        <a:folHlink>
          <a:srgbClr val="72CC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 Pres Teal</Template>
  <TotalTime>173</TotalTime>
  <Words>410</Words>
  <Application>Microsoft Office PowerPoint</Application>
  <PresentationFormat>Custom</PresentationFormat>
  <Paragraphs>115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</vt:lpstr>
      <vt:lpstr>AS Pres Teal</vt:lpstr>
      <vt:lpstr>Health and Social Care integration</vt:lpstr>
      <vt:lpstr>Significant reform</vt:lpstr>
      <vt:lpstr>Three planned audits of integration</vt:lpstr>
      <vt:lpstr>Current position</vt:lpstr>
      <vt:lpstr>Emerging risks</vt:lpstr>
      <vt:lpstr>Governance and Accountability</vt:lpstr>
      <vt:lpstr>Finance</vt:lpstr>
      <vt:lpstr>Service redesign</vt:lpstr>
      <vt:lpstr>Workforce</vt:lpstr>
      <vt:lpstr>Performance management</vt:lpstr>
      <vt:lpstr>Contacts</vt:lpstr>
    </vt:vector>
  </TitlesOfParts>
  <Company>Audit Scotland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Social Care integration</dc:title>
  <dc:creator>Claire Sweeney</dc:creator>
  <cp:lastModifiedBy>Claire Stevens</cp:lastModifiedBy>
  <cp:revision>19</cp:revision>
  <dcterms:created xsi:type="dcterms:W3CDTF">2016-01-08T15:02:35Z</dcterms:created>
  <dcterms:modified xsi:type="dcterms:W3CDTF">2016-03-01T11:06:49Z</dcterms:modified>
</cp:coreProperties>
</file>